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9" r:id="rId3"/>
    <p:sldId id="266" r:id="rId4"/>
    <p:sldId id="267" r:id="rId5"/>
    <p:sldId id="260" r:id="rId6"/>
    <p:sldId id="261" r:id="rId7"/>
    <p:sldId id="263" r:id="rId8"/>
    <p:sldId id="262" r:id="rId9"/>
    <p:sldId id="264" r:id="rId10"/>
    <p:sldId id="268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95238" autoAdjust="0"/>
  </p:normalViewPr>
  <p:slideViewPr>
    <p:cSldViewPr snapToGrid="0">
      <p:cViewPr>
        <p:scale>
          <a:sx n="60" d="100"/>
          <a:sy n="60" d="100"/>
        </p:scale>
        <p:origin x="1781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D261F-1BDC-4758-93DC-291E47A31164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17143-4D31-4A89-8F6C-90FED34C0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0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Interactive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Color, size, edge color</a:t>
            </a:r>
          </a:p>
          <a:p>
            <a:pPr marL="171450" indent="-171450">
              <a:buFontTx/>
              <a:buChar char="-"/>
            </a:pPr>
            <a:r>
              <a:rPr lang="en-US" dirty="0"/>
              <a:t>Graph Measurements: from number of nodes and edges to graph density, PageRank and so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Comparing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Layout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9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Seeds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Four major steps to create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1: Locating the Seed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2: Finding directly connected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3: Accumulating the prominent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4: Finalizing the network.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823B-5EDC-40DA-A28A-A6403A156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7487B-7C0C-4D6B-8F74-7DB3F00A4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699B9-929D-4818-8741-F4C22EB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5129-4DEF-4C60-9860-0FCB801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2479D-6803-4AD3-B958-41AFDA64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1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ADC1-2C91-4D8E-8192-AE23C54E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1689E-37B4-4D84-AE50-95E07BE26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9E8C4-E5C0-4475-82F3-BF013CE0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31A3-E883-4F7C-AC2E-FDC15F88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D906F-936B-4D3B-B0C6-1DCA1F8E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0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3C5BE-C38F-48ED-A2F6-8423F4407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942EF4-BC62-4B46-8710-A4F2D62D9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31F48-0457-468B-8F1A-39B1E356C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B45A9-539A-4A81-A380-25D5544C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E538-6DCA-4E2D-A371-19F9251A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6682-1212-451E-A5D8-EFD63FA1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6FE4-610C-4235-8215-E4405047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C0821-5731-4DDC-9825-A6563C1CC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5E85-3C6D-402A-9521-C70CBE27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F9FDA-5321-456B-892E-36159B76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3837-2945-42A1-A5B2-E9E5F855F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731F6-340A-4D99-B090-04A6CD08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E3221-F316-4FE1-9806-44AD952B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68A88-7321-4128-9F85-4F78087C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CA05-59CD-4777-8253-ADD959EF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5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F29D-57B1-40ED-8B9B-61EE1968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9D11A-E404-4CD2-831E-7080998E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14FE3-73AE-498B-BA0E-A7105124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FF44-5DDE-414B-B061-F8D9B1F16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04F49-62F8-4B38-9AC8-338E60E2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A030-47DB-4DF1-8F6E-C614F8A1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3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F0EA-DC04-4F26-AEE0-2CD99465E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170A3-237C-4101-A654-5B3FBF01C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A537A-3D3D-407A-B7F6-D034D66A6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E5767-B120-40A1-B3AD-5EC29CF04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B6769-DA64-4272-BA8B-397B4FDBD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C0C692-F002-4E76-99BC-6FB68992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9E048-E803-401A-B5EA-DEDF06B7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76093-A0F6-410A-9390-95738B19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15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F4C9-2C0B-474F-8ACC-0D39939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93D0A-9950-406F-B23C-1282EF1B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A76DA-7EC3-4FF3-9A39-0A30DDCD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71F8C-8571-490E-B793-94425FDB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4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2E349A-160F-4EE1-B005-BD7CF69B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97C14-66DF-4568-A517-243C3D05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639C3-920A-4AD1-9D92-615376FC8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6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87C4-FC53-44F2-881B-1CB07B54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D800B-1DBA-4EBA-B835-18640616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05F60-E799-4463-B77B-0C39BA7A8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F5955-8F03-40DA-A29C-E2E6FD86F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3C105-6967-485A-BE8E-553406CE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C07C4-AF59-4545-B2EC-F9AB62CE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0DB5-9967-418C-A82F-4C1A3D62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D1677-B018-4425-9F63-81C7B05F9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AB065-2ABB-4D7C-99BD-357133EFA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357A6-08EC-4512-8E91-4CFB2B64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7BA6D-5EB1-4F70-ADC2-92E8160B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89A07-00D9-4979-810C-00CC54F6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63CE5E-5FC9-4404-9FF5-095C25E6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8B447-BE8D-4FEC-B74E-F6046BD2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D9E6-1A11-405D-B884-02861FAAF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D8FBC-A99C-4EBB-B97F-D8603AFA3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7E63E-E6EA-4B18-8DD3-45D0F607C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8367-5CEB-4336-AA4D-61B5255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5492-FF47-4B2A-BF8F-DDD759786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Network </a:t>
            </a:r>
            <a:r>
              <a:rPr lang="en-US" dirty="0" err="1"/>
              <a:t>Gephi</a:t>
            </a:r>
            <a:endParaRPr lang="en-US" dirty="0"/>
          </a:p>
          <a:p>
            <a:r>
              <a:rPr lang="en-US" dirty="0"/>
              <a:t>Graph building</a:t>
            </a:r>
          </a:p>
          <a:p>
            <a:r>
              <a:rPr lang="en-US" dirty="0"/>
              <a:t>Extracting Seeds from the large graph</a:t>
            </a:r>
          </a:p>
          <a:p>
            <a:r>
              <a:rPr lang="en-US" dirty="0"/>
              <a:t>Procurement and Travel channels </a:t>
            </a:r>
          </a:p>
          <a:p>
            <a:r>
              <a:rPr lang="en-US" dirty="0"/>
              <a:t>Extracted graphs</a:t>
            </a:r>
          </a:p>
        </p:txBody>
      </p:sp>
    </p:spTree>
    <p:extLst>
      <p:ext uri="{BB962C8B-B14F-4D97-AF65-F5344CB8AC3E}">
        <p14:creationId xmlns:p14="http://schemas.microsoft.com/office/powerpoint/2010/main" val="3809505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39DA-02E8-4E7D-ADA0-2B1AD35B8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96"/>
            <a:ext cx="10515600" cy="1079275"/>
          </a:xfrm>
        </p:spPr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61963-EDFB-4C40-8D5E-CB173B51D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23471"/>
            <a:ext cx="10515600" cy="55013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 DIAGRAM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https://www.data-to-viz.com/graph/arc.html.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Sven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Bachthaler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Daniel Weiskopf. “Continuous scatterplots".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transactions on visualization and computer graphics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14.6 (2008), pp. 1428-1435.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David A Bader et al. “Approximating betweenness centrality".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Workshop on Algorithms and Models for the Web-Graph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Springer. 2007, pp. 124-137.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Mathieu Bastian, Sebastien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Heymann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Mathieu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Jacomy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et al. “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Gephi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an open source software for exploring and manipulating networks." In: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Icwsm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8.2009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(2009), pp. 361-362.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Ekaba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Bisong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“Google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Colaboratory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Machine Learning and Deep Learning Models on Google Cloud Platform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Springer, 2019, pp. 59-64.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Phillip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Bonacich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“Some unique properties of eigenvector centrality".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networks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29.4 (2007), pp. 555-564.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Ulrik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Brandes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Linton C. Freeman, and Dorothea Wagner. “Social networks".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Handbook of graph drawing and visualization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Ed. by Roberto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Tamassia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London: Chapman Hall, 2010, pp. 805{839. ISBN: 978-1-58488-412-5.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 Brian Fisher. “Illuminating the Path: An RD Agenda for Visual Analytics". In: Jan. 2005, pp. 69-104. ISBN: 0769523234.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 Julian Heinrich and Daniel Weiskopf. “Continuous parallel coordinates".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Transactions on Visualization and Computer Graphics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15.6 (2009), pp. 1531-1538.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 Jimmy Johansson et al. “Perceiving patterns in parallel coordinates: determining thresholds for identification of relationships".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Visualization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7.2 (2008), pp. 152-162.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[11] Daniel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“Visual Analytics: Definition, Process, and Challenges". In: (Mar. 2008). DOI: 10.1007/978-3-540-70956-5_7.</a:t>
            </a:r>
          </a:p>
        </p:txBody>
      </p:sp>
    </p:spTree>
    <p:extLst>
      <p:ext uri="{BB962C8B-B14F-4D97-AF65-F5344CB8AC3E}">
        <p14:creationId xmlns:p14="http://schemas.microsoft.com/office/powerpoint/2010/main" val="3049045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39DA-02E8-4E7D-ADA0-2B1AD35B8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96"/>
            <a:ext cx="10515600" cy="1079275"/>
          </a:xfrm>
        </p:spPr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61963-EDFB-4C40-8D5E-CB173B51D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1742"/>
            <a:ext cx="10515600" cy="556985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[12] Till Nagel and Erik Duval. “A visual survey of arc diagrams".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Visualization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2013.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[13] Kazuya Okamoto, Wei Chen, and Xiang-Yang Li. “Ranking of closeness centrality for large-scale social networks".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workshop on frontiers in algorithmics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Springer. 2008, pp. 186-195.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[14] Edward L Platt.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Science with Python and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NetworkX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Quick Start Guide: Explore and Visualize Network Data Effectively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Packt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Publishing Ltd, 2019.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[15] R library ff: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Memory-Efficient Storage of Large Data on Disk and Fast Access Functions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https://cran.r-project.org/web/packages/ff/index.html.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[16] Filippo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Santambrogio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“Optimal Transport for Applied Mathematicians. Calculus of Variations, PDEs and Modeling". In: (2015). url: https://www.math.u-psud.fr/~filippo/OTAM-cvgmt.pdf.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[17] Mohammed Zuhair Al-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Taie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Seifedine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Kadry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for graph and network analysis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Springer, 2017.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[18] Matteo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Togninalli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“Wasserstein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Weisfeiler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{Lehman Graph Kernels".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Advances in Neural Information Processing Systems 32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NeurIPS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 Ed. by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H.Wallach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Curran Associates, Inc., 2019, pp. 6436-6446.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[19]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Sample Testing Based on The 2-Wasserstein Distance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https://www.bioconductor.org/packages/devel/bioc/vignettes/waddR/inst/doc/wasserstein_test.html.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[20]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 Challenge data description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https://vast-challenge.github.io/2020/MC1.html.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[21] Matthew O Ward, Georges Grinstein, and Daniel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data visualization: foundations, techniques, and applications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CRC Press, 2010.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[22] Dmitry Zinoviev.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Complex network analysis in Python: Recognize-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constructvisualize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-analyze-interpret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Pragmatic Bookshelf, 2018.</a:t>
            </a:r>
          </a:p>
        </p:txBody>
      </p:sp>
    </p:spTree>
    <p:extLst>
      <p:ext uri="{BB962C8B-B14F-4D97-AF65-F5344CB8AC3E}">
        <p14:creationId xmlns:p14="http://schemas.microsoft.com/office/powerpoint/2010/main" val="3198923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740E-CDD3-4DC1-9206-B741B7079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Network in </a:t>
            </a:r>
            <a:r>
              <a:rPr lang="en-US" dirty="0" err="1"/>
              <a:t>Gephi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79792-D50D-4373-850E-307DA7BA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79198" cy="4351338"/>
          </a:xfrm>
        </p:spPr>
        <p:txBody>
          <a:bodyPr/>
          <a:lstStyle/>
          <a:p>
            <a:r>
              <a:rPr lang="en-US" dirty="0"/>
              <a:t>Graph over time</a:t>
            </a:r>
          </a:p>
          <a:p>
            <a:r>
              <a:rPr lang="en-US" dirty="0"/>
              <a:t>Interactive 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79F8B833-6E63-4F46-B3B3-0A37231EE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825625"/>
            <a:ext cx="7650309" cy="376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59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4E6DC-6555-4E6E-B5D4-2F3DE2AE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40200" cy="990784"/>
          </a:xfrm>
        </p:spPr>
        <p:txBody>
          <a:bodyPr/>
          <a:lstStyle/>
          <a:p>
            <a:r>
              <a:rPr lang="en-US" dirty="0"/>
              <a:t>Graph Building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736E5-7E98-4763-AFAB-140C12B26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2872"/>
            <a:ext cx="3177223" cy="9907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Locating the Seed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D875049-E0AA-44C2-9EF3-43AAB33D5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8" t="19316" r="18319" b="26372"/>
          <a:stretch/>
        </p:blipFill>
        <p:spPr>
          <a:xfrm>
            <a:off x="996684" y="3080619"/>
            <a:ext cx="2694233" cy="24320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AC718AA-60D2-4A9B-AA8A-AF56F2A71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602" y="2903984"/>
            <a:ext cx="6452714" cy="336558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A7A6F8-760E-44C6-B2BF-B3B78640D194}"/>
              </a:ext>
            </a:extLst>
          </p:cNvPr>
          <p:cNvSpPr/>
          <p:nvPr/>
        </p:nvSpPr>
        <p:spPr>
          <a:xfrm>
            <a:off x="6306613" y="1518989"/>
            <a:ext cx="4464684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</a:p>
          <a:p>
            <a:pPr marL="342900" indent="-342900">
              <a:buFontTx/>
              <a:buChar char="-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directly connected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nodes</a:t>
            </a:r>
          </a:p>
        </p:txBody>
      </p:sp>
    </p:spTree>
    <p:extLst>
      <p:ext uri="{BB962C8B-B14F-4D97-AF65-F5344CB8AC3E}">
        <p14:creationId xmlns:p14="http://schemas.microsoft.com/office/powerpoint/2010/main" val="2904813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E679CD8-4170-4DDA-BC6F-A18A6CB12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300" y="2013802"/>
            <a:ext cx="3146758" cy="44842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74E6DC-6555-4E6E-B5D4-2F3DE2AE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40200" cy="990784"/>
          </a:xfrm>
        </p:spPr>
        <p:txBody>
          <a:bodyPr/>
          <a:lstStyle/>
          <a:p>
            <a:r>
              <a:rPr lang="en-US" dirty="0"/>
              <a:t>Graph Building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736E5-7E98-4763-AFAB-140C12B26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458" y="1647957"/>
            <a:ext cx="5467960" cy="9541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Accumulating the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prominent nodes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04E18B-8587-4A98-87B4-458560477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979" y="2602064"/>
            <a:ext cx="3691894" cy="385426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A7A6F8-760E-44C6-B2BF-B3B78640D194}"/>
              </a:ext>
            </a:extLst>
          </p:cNvPr>
          <p:cNvSpPr/>
          <p:nvPr/>
        </p:nvSpPr>
        <p:spPr>
          <a:xfrm>
            <a:off x="7336979" y="1647957"/>
            <a:ext cx="389301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4: </a:t>
            </a:r>
          </a:p>
          <a:p>
            <a:pPr marL="342900" indent="-342900">
              <a:buFontTx/>
              <a:buChar char="-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Finalizing the network</a:t>
            </a:r>
          </a:p>
        </p:txBody>
      </p:sp>
    </p:spTree>
    <p:extLst>
      <p:ext uri="{BB962C8B-B14F-4D97-AF65-F5344CB8AC3E}">
        <p14:creationId xmlns:p14="http://schemas.microsoft.com/office/powerpoint/2010/main" val="1027847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3867-E24B-4F43-BA34-AD228ED4A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building 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376183-514F-4EEF-AE03-E47665BF12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641" y="1469082"/>
            <a:ext cx="9866717" cy="4741217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571561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087F9-7046-4DA8-8502-6D1249EBE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Seeds from the large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66E16-EB66-4568-888A-2981B7579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6400" cy="4351338"/>
          </a:xfrm>
        </p:spPr>
        <p:txBody>
          <a:bodyPr/>
          <a:lstStyle/>
          <a:p>
            <a:r>
              <a:rPr lang="en-US" dirty="0"/>
              <a:t>Channel Visualization and analysis</a:t>
            </a:r>
          </a:p>
          <a:p>
            <a:r>
              <a:rPr lang="en-US" dirty="0"/>
              <a:t>Choosing appropriate channels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597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2F7FF-DA8A-4E03-B4EF-F376E61AD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Procurement Channel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239EDE-F4BC-4E7A-87E4-8F9F09ADF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328" y="1474788"/>
            <a:ext cx="10171344" cy="487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96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E5C4D7-6175-48B2-ABA3-6D2386F85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61" y="1231796"/>
            <a:ext cx="10686477" cy="50674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9E78AB-3C2F-4CBA-BBC1-06C6E9641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 channel</a:t>
            </a:r>
          </a:p>
        </p:txBody>
      </p:sp>
    </p:spTree>
    <p:extLst>
      <p:ext uri="{BB962C8B-B14F-4D97-AF65-F5344CB8AC3E}">
        <p14:creationId xmlns:p14="http://schemas.microsoft.com/office/powerpoint/2010/main" val="280364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2AE89-847E-4758-A540-B5F94B6F8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the Seeds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D4F6E-DCA5-4D02-815F-EE03FFCCE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clusters from travel channel from the large graph</a:t>
            </a:r>
          </a:p>
          <a:p>
            <a:r>
              <a:rPr lang="en-US" dirty="0"/>
              <a:t>Few node pairs from Procurement</a:t>
            </a:r>
          </a:p>
          <a:p>
            <a:r>
              <a:rPr lang="en-US" dirty="0"/>
              <a:t>Finding the travel channel for the pairs</a:t>
            </a:r>
          </a:p>
          <a:p>
            <a:r>
              <a:rPr lang="en-US" dirty="0"/>
              <a:t>Comparing the travel clusters with the pairs travel channel</a:t>
            </a:r>
          </a:p>
          <a:p>
            <a:r>
              <a:rPr lang="en-US" dirty="0"/>
              <a:t>Creating the graphs</a:t>
            </a:r>
          </a:p>
        </p:txBody>
      </p:sp>
    </p:spTree>
    <p:extLst>
      <p:ext uri="{BB962C8B-B14F-4D97-AF65-F5344CB8AC3E}">
        <p14:creationId xmlns:p14="http://schemas.microsoft.com/office/powerpoint/2010/main" val="1168893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916</TotalTime>
  <Words>901</Words>
  <Application>Microsoft Office PowerPoint</Application>
  <PresentationFormat>Widescreen</PresentationFormat>
  <Paragraphs>73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Agenda</vt:lpstr>
      <vt:lpstr>Dynamic Network in Gephi</vt:lpstr>
      <vt:lpstr>Graph Building 1</vt:lpstr>
      <vt:lpstr>Graph Building 2</vt:lpstr>
      <vt:lpstr>Graph building 3</vt:lpstr>
      <vt:lpstr>Extracting Seeds from the large graph</vt:lpstr>
      <vt:lpstr>Procurement Channel</vt:lpstr>
      <vt:lpstr>Travel channel</vt:lpstr>
      <vt:lpstr>Filtering the Seeds</vt:lpstr>
      <vt:lpstr>Reference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Behnam Beladi</dc:creator>
  <cp:lastModifiedBy>Behnam Beladi</cp:lastModifiedBy>
  <cp:revision>38</cp:revision>
  <dcterms:created xsi:type="dcterms:W3CDTF">2020-10-22T18:27:40Z</dcterms:created>
  <dcterms:modified xsi:type="dcterms:W3CDTF">2020-10-23T19:23:22Z</dcterms:modified>
</cp:coreProperties>
</file>

<file path=docProps/thumbnail.jpeg>
</file>